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-812800" y="0"/>
            <a:ext cx="15232066" cy="10160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8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</p:spPr>
        <p:txBody>
          <a:bodyPr/>
          <a:lstStyle>
            <a:lvl1pPr>
              <a:buSzPct val="145000"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>
              <a:buSzPct val="145000"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>
              <a:buSzPct val="145000"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>
              <a:buSzPct val="145000"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>
              <a:buSzPct val="145000"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1606550" y="635000"/>
            <a:ext cx="9779000" cy="652272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2717800" y="635000"/>
            <a:ext cx="12357100" cy="82380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21"/>
          </p:nvPr>
        </p:nvSpPr>
        <p:spPr>
          <a:xfrm>
            <a:off x="4533900" y="2603500"/>
            <a:ext cx="942975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21"/>
          </p:nvPr>
        </p:nvSpPr>
        <p:spPr>
          <a:xfrm>
            <a:off x="6680200" y="5026947"/>
            <a:ext cx="6057901" cy="404070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22"/>
          </p:nvPr>
        </p:nvSpPr>
        <p:spPr>
          <a:xfrm>
            <a:off x="6502400" y="886747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23"/>
          </p:nvPr>
        </p:nvSpPr>
        <p:spPr>
          <a:xfrm>
            <a:off x="-2374900" y="889000"/>
            <a:ext cx="11976100" cy="79840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explosion.ai/demos/displacy?text=A%20dependency%20parser%20analyzes%20relationships%20between%20words.&amp;model=en_core_web_sm&amp;cpu=1&amp;cph=1" TargetMode="External"/><Relationship Id="rId3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Relationship Id="rId3" Type="http://schemas.openxmlformats.org/officeDocument/2006/relationships/hyperlink" Target="http://www.apple.com" TargetMode="External"/><Relationship Id="rId4" Type="http://schemas.openxmlformats.org/officeDocument/2006/relationships/hyperlink" Target="https://demo.allennlp.org/named-entity-recognition/MjI3MDI1MQ==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www.apple.com" TargetMode="External"/><Relationship Id="rId3" Type="http://schemas.openxmlformats.org/officeDocument/2006/relationships/hyperlink" Target="https://demo.allennlp.org/named-entity-recognition/MjI3MDI1MQ==" TargetMode="External"/><Relationship Id="rId4" Type="http://schemas.openxmlformats.org/officeDocument/2006/relationships/image" Target="../media/image1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hyperlink" Target="https://www.google.com/url?sa=i&amp;url=https://www.slideserve.com/cutler/learning-morphological-disambiguation-rules-for-turkish&amp;psig=AOvVaw0pAErvmflPa0vZG9PSfewo&amp;ust=1598996173678000&amp;source=images&amp;cd=vfe&amp;ved=0CAMQjB1qFwoTCPCW1o-zxusCFQAAAAAdAAAAABAD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Introduc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29" name="DS-GA 1011: Natural Language Processing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14781">
              <a:defRPr sz="2272"/>
            </a:pPr>
            <a:r>
              <a:t>DS-GA 1011: Natural Language Processing</a:t>
            </a:r>
          </a:p>
          <a:p>
            <a:pPr defTabSz="414781">
              <a:defRPr sz="2272"/>
            </a:pPr>
            <a:r>
              <a:t>Fall 2020</a:t>
            </a:r>
          </a:p>
          <a:p>
            <a:pPr defTabSz="414781">
              <a:defRPr sz="2272"/>
            </a:pPr>
            <a:r>
              <a:t>New York University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Dependency pars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Dependency parsing</a:t>
            </a:r>
          </a:p>
        </p:txBody>
      </p:sp>
      <p:sp>
        <p:nvSpPr>
          <p:cNvPr id="157" name="(spacy)"/>
          <p:cNvSpPr txBox="1"/>
          <p:nvPr/>
        </p:nvSpPr>
        <p:spPr>
          <a:xfrm>
            <a:off x="8623274" y="7912100"/>
            <a:ext cx="166375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</a:t>
            </a:r>
            <a:r>
              <a:rPr u="sng">
                <a:hlinkClick r:id="rId2" invalidUrl="" action="" tgtFrame="" tooltip="" history="1" highlightClick="0" endSnd="0"/>
              </a:rPr>
              <a:t>spacy</a:t>
            </a:r>
            <a:r>
              <a:t>)</a:t>
            </a:r>
          </a:p>
        </p:txBody>
      </p:sp>
      <p:pic>
        <p:nvPicPr>
          <p:cNvPr id="158" name="Screen Shot 2020-09-01 at 3.05.09 PM.png" descr="Screen Shot 2020-09-01 at 3.05.0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8310" y="2736478"/>
            <a:ext cx="11642108" cy="33508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Named entity recogni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z="7440"/>
            </a:lvl1pPr>
          </a:lstStyle>
          <a:p>
            <a:pPr/>
            <a:r>
              <a:t>Named entity recognition</a:t>
            </a:r>
          </a:p>
        </p:txBody>
      </p:sp>
      <p:pic>
        <p:nvPicPr>
          <p:cNvPr id="161" name="Screen Shot 2020-09-01 at 3.10.30 PM.png" descr="Screen Shot 2020-09-01 at 3.10.3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49809" y="2765573"/>
            <a:ext cx="10502901" cy="38862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(AllenNLP)">
            <a:hlinkClick r:id="rId3" invalidUrl="" action="" tgtFrame="" tooltip="" history="1" highlightClick="0" endSnd="0"/>
          </p:cNvPr>
          <p:cNvSpPr txBox="1"/>
          <p:nvPr/>
        </p:nvSpPr>
        <p:spPr>
          <a:xfrm>
            <a:off x="8305749" y="7912100"/>
            <a:ext cx="229880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</a:t>
            </a:r>
            <a:r>
              <a:rPr u="sng">
                <a:hlinkClick r:id="rId4" invalidUrl="" action="" tgtFrame="" tooltip="" history="1" highlightClick="0" endSnd="0"/>
              </a:rPr>
              <a:t>AllenNLP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Word segmen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Word segmentation</a:t>
            </a:r>
          </a:p>
        </p:txBody>
      </p:sp>
      <p:sp>
        <p:nvSpPr>
          <p:cNvPr id="165" name="(AllenNLP)">
            <a:hlinkClick r:id="rId2" invalidUrl="" action="" tgtFrame="" tooltip="" history="1" highlightClick="0" endSnd="0"/>
          </p:cNvPr>
          <p:cNvSpPr txBox="1"/>
          <p:nvPr/>
        </p:nvSpPr>
        <p:spPr>
          <a:xfrm>
            <a:off x="8305749" y="7912100"/>
            <a:ext cx="229880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</a:t>
            </a:r>
            <a:r>
              <a:rPr u="sng">
                <a:hlinkClick r:id="rId3" invalidUrl="" action="" tgtFrame="" tooltip="" history="1" highlightClick="0" endSnd="0"/>
              </a:rPr>
              <a:t>AllenNLP</a:t>
            </a:r>
            <a:r>
              <a:t>)</a:t>
            </a:r>
          </a:p>
        </p:txBody>
      </p:sp>
      <p:pic>
        <p:nvPicPr>
          <p:cNvPr id="166" name="Screen Shot 2020-09-01 at 4.16.08 PM.png" descr="Screen Shot 2020-09-01 at 4.16.08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90975" y="2341705"/>
            <a:ext cx="7837921" cy="6797390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(Teahan et al., 2000)"/>
          <p:cNvSpPr txBox="1"/>
          <p:nvPr/>
        </p:nvSpPr>
        <p:spPr>
          <a:xfrm>
            <a:off x="8069503" y="8934450"/>
            <a:ext cx="428259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(Teahan et al., 2000)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Morphological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Morphological analysis</a:t>
            </a:r>
          </a:p>
        </p:txBody>
      </p:sp>
      <p:pic>
        <p:nvPicPr>
          <p:cNvPr id="170" name="Screen Shot 2020-08-31 at 5.36.39 PM.png" descr="Screen Shot 2020-08-31 at 5.36.3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43622" y="3073400"/>
            <a:ext cx="5360002" cy="2625307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(Turkish)"/>
          <p:cNvSpPr txBox="1"/>
          <p:nvPr/>
        </p:nvSpPr>
        <p:spPr>
          <a:xfrm>
            <a:off x="9222155" y="5588000"/>
            <a:ext cx="185029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</a:t>
            </a:r>
            <a:r>
              <a:rPr u="sng">
                <a:hlinkClick r:id="rId3" invalidUrl="" action="" tgtFrame="" tooltip="" history="1" highlightClick="0" endSnd="0"/>
              </a:rPr>
              <a:t>Turkish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Added in trans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Added in translation</a:t>
            </a:r>
          </a:p>
        </p:txBody>
      </p:sp>
      <p:pic>
        <p:nvPicPr>
          <p:cNvPr id="174" name="Screen Shot 2020-09-01 at 4.19.42 PM.png" descr="Screen Shot 2020-09-01 at 4.19.4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3935" y="2887160"/>
            <a:ext cx="9486687" cy="55329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Other cross-linguistic challen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Other cross-linguistic challenges</a:t>
            </a:r>
          </a:p>
        </p:txBody>
      </p:sp>
      <p:sp>
        <p:nvSpPr>
          <p:cNvPr id="177" name="What are some challenging aspects of a language you speak? How is it different from English?…"/>
          <p:cNvSpPr txBox="1"/>
          <p:nvPr>
            <p:ph type="body" idx="1"/>
          </p:nvPr>
        </p:nvSpPr>
        <p:spPr>
          <a:xfrm>
            <a:off x="753533" y="2609850"/>
            <a:ext cx="11641271" cy="6277901"/>
          </a:xfrm>
          <a:prstGeom prst="rect">
            <a:avLst/>
          </a:prstGeom>
        </p:spPr>
        <p:txBody>
          <a:bodyPr/>
          <a:lstStyle/>
          <a:p>
            <a:pPr/>
            <a:r>
              <a:t>What are some challenging aspects of a language you speak? How is it different from English?</a:t>
            </a:r>
          </a:p>
          <a:p>
            <a:pPr/>
            <a:r>
              <a:t>What would cause potential problems when translating from or to English?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77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Background pol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Background polls</a:t>
            </a:r>
          </a:p>
        </p:txBody>
      </p:sp>
      <p:sp>
        <p:nvSpPr>
          <p:cNvPr id="180" name="How many people have used Python before?…"/>
          <p:cNvSpPr txBox="1"/>
          <p:nvPr>
            <p:ph type="body" idx="1"/>
          </p:nvPr>
        </p:nvSpPr>
        <p:spPr>
          <a:xfrm>
            <a:off x="753533" y="2609850"/>
            <a:ext cx="11641271" cy="6277901"/>
          </a:xfrm>
          <a:prstGeom prst="rect">
            <a:avLst/>
          </a:prstGeom>
        </p:spPr>
        <p:txBody>
          <a:bodyPr/>
          <a:lstStyle/>
          <a:p>
            <a:pPr/>
            <a:r>
              <a:t>How many people have used Python before?</a:t>
            </a:r>
          </a:p>
          <a:p>
            <a:pPr/>
            <a:r>
              <a:t>How many people have used Python extensively before?</a:t>
            </a:r>
          </a:p>
          <a:p>
            <a:pPr/>
            <a:r>
              <a:t>How about PyTorch?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8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ackground pol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Background polls</a:t>
            </a:r>
          </a:p>
        </p:txBody>
      </p:sp>
      <p:sp>
        <p:nvSpPr>
          <p:cNvPr id="132" name="Seating assignments…"/>
          <p:cNvSpPr txBox="1"/>
          <p:nvPr>
            <p:ph type="body" idx="1"/>
          </p:nvPr>
        </p:nvSpPr>
        <p:spPr>
          <a:xfrm>
            <a:off x="753533" y="2609850"/>
            <a:ext cx="11641271" cy="6277901"/>
          </a:xfrm>
          <a:prstGeom prst="rect">
            <a:avLst/>
          </a:prstGeom>
        </p:spPr>
        <p:txBody>
          <a:bodyPr/>
          <a:lstStyle/>
          <a:p>
            <a:pPr/>
            <a:r>
              <a:t>Seating assignments</a:t>
            </a:r>
          </a:p>
          <a:p>
            <a:pPr/>
            <a:r>
              <a:t>Introduce yourself (name, location, background, year in the program). Why are you taking this class?</a:t>
            </a:r>
          </a:p>
          <a:p>
            <a:pPr/>
            <a:r>
              <a:t>Who is in NYU Shanghai? What’s your day like?</a:t>
            </a:r>
          </a:p>
          <a:p>
            <a:pPr/>
            <a:r>
              <a:t>What are the limitations of current NLP?</a:t>
            </a:r>
            <a:br/>
            <a:r>
              <a:t>What would you want NLP to be able to do for you?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3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Questions about video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z="7519"/>
            </a:lvl1pPr>
          </a:lstStyle>
          <a:p>
            <a:pPr/>
            <a:r>
              <a:t>Questions about videos?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Screen Shot 2020-09-01 at 2.10.24 PM.png" descr="Screen Shot 2020-09-01 at 2.10.2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3454" y="2512178"/>
            <a:ext cx="4877892" cy="5300744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Examples of NLP tasks: Question answe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Examples of NLP tasks: Question answering</a:t>
            </a:r>
          </a:p>
        </p:txBody>
      </p:sp>
      <p:sp>
        <p:nvSpPr>
          <p:cNvPr id="138" name="(Rajpurkar et al 2016)"/>
          <p:cNvSpPr txBox="1"/>
          <p:nvPr/>
        </p:nvSpPr>
        <p:spPr>
          <a:xfrm>
            <a:off x="7187438" y="7912100"/>
            <a:ext cx="453542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(Rajpurkar et al 2016)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ummariz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Summarization</a:t>
            </a:r>
          </a:p>
        </p:txBody>
      </p:sp>
      <p:pic>
        <p:nvPicPr>
          <p:cNvPr id="141" name="Screen Shot 2020-09-01 at 2.13.12 PM.png" descr="Screen Shot 2020-09-01 at 2.13.1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81450" y="2049065"/>
            <a:ext cx="5576130" cy="523056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(Gehrman et al 2018)"/>
          <p:cNvSpPr txBox="1"/>
          <p:nvPr/>
        </p:nvSpPr>
        <p:spPr>
          <a:xfrm>
            <a:off x="7221270" y="7912100"/>
            <a:ext cx="446776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(Gehrman et al 2018)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Machine trans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Machine translation</a:t>
            </a:r>
          </a:p>
        </p:txBody>
      </p:sp>
      <p:pic>
        <p:nvPicPr>
          <p:cNvPr id="145" name="Screen Shot 2019-04-23 at 3.58.20 PM.png" descr="Screen Shot 2019-04-23 at 3.58.2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8876" y="2249036"/>
            <a:ext cx="10755145" cy="56418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earch (and word sense disambiguation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Search (and word sense disambiguation)</a:t>
            </a:r>
          </a:p>
        </p:txBody>
      </p:sp>
      <p:pic>
        <p:nvPicPr>
          <p:cNvPr id="148" name="Screen Shot 2020-09-01 at 2.16.55 PM.png" descr="Screen Shot 2020-09-01 at 2.16.5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81261" y="2831098"/>
            <a:ext cx="10000100" cy="59831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Information extra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Information extraction</a:t>
            </a:r>
          </a:p>
        </p:txBody>
      </p:sp>
      <p:pic>
        <p:nvPicPr>
          <p:cNvPr id="151" name="Screen Shot 2020-09-01 at 2.26.16 PM.png" descr="Screen Shot 2020-09-01 at 2.26.1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5188" y="2884423"/>
            <a:ext cx="9189023" cy="66077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hatbo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Chatbots</a:t>
            </a:r>
          </a:p>
        </p:txBody>
      </p:sp>
      <p:pic>
        <p:nvPicPr>
          <p:cNvPr id="154" name="Screen Shot 2020-09-01 at 4.14.00 PM.png" descr="Screen Shot 2020-09-01 at 4.14.0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31091" y="2113957"/>
            <a:ext cx="7454060" cy="72528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